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23" r:id="rId2"/>
  </p:sldMasterIdLst>
  <p:sldIdLst>
    <p:sldId id="256" r:id="rId3"/>
    <p:sldId id="257" r:id="rId4"/>
    <p:sldId id="258" r:id="rId5"/>
    <p:sldId id="259" r:id="rId6"/>
    <p:sldId id="260" r:id="rId7"/>
    <p:sldId id="261" r:id="rId8"/>
    <p:sldId id="262" r:id="rId9"/>
    <p:sldId id="263" r:id="rId10"/>
    <p:sldId id="265" r:id="rId11"/>
    <p:sldId id="266" r:id="rId12"/>
    <p:sldId id="267"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3/19/2025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6328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0585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0382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971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9253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57495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4425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55213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17047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5271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8414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97861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91359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11113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64093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3/19/2025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9111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3/19/2025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1708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2340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7245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3342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7943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3/19/2025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6777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3/19/2025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719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3/19/2025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346287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3/19/2025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10300034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1" r:id="rId7"/>
    <p:sldLayoutId id="2147483712" r:id="rId8"/>
    <p:sldLayoutId id="2147483713" r:id="rId9"/>
    <p:sldLayoutId id="2147483714" r:id="rId10"/>
    <p:sldLayoutId id="2147483715" r:id="rId11"/>
    <p:sldLayoutId id="214748371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4908A8C1-0009-A840-E1E7-B16AFFF8CBF7}"/>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txBody>
          <a:bodyPr/>
          <a:lstStyle/>
          <a:p>
            <a:endParaRPr lang="en-US"/>
          </a:p>
        </p:txBody>
      </p:sp>
      <p:sp>
        <p:nvSpPr>
          <p:cNvPr id="16" name="Rectangle 15">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B7BBA678-7D0B-AD84-855E-03FFC2F8D8FA}"/>
              </a:ext>
            </a:extLst>
          </p:cNvPr>
          <p:cNvSpPr>
            <a:spLocks noGrp="1"/>
          </p:cNvSpPr>
          <p:nvPr>
            <p:ph type="ctrTitle"/>
          </p:nvPr>
        </p:nvSpPr>
        <p:spPr>
          <a:xfrm>
            <a:off x="1629103" y="2244830"/>
            <a:ext cx="8933796" cy="2437232"/>
          </a:xfrm>
        </p:spPr>
        <p:txBody>
          <a:bodyPr>
            <a:normAutofit/>
          </a:bodyPr>
          <a:lstStyle/>
          <a:p>
            <a:r>
              <a:rPr lang="en-US"/>
              <a:t>Anthology Portfolio Training</a:t>
            </a:r>
          </a:p>
        </p:txBody>
      </p:sp>
      <p:sp>
        <p:nvSpPr>
          <p:cNvPr id="3" name="Subtitle 2">
            <a:extLst>
              <a:ext uri="{FF2B5EF4-FFF2-40B4-BE49-F238E27FC236}">
                <a16:creationId xmlns:a16="http://schemas.microsoft.com/office/drawing/2014/main" id="{B85117D7-0D30-AB57-6CDA-E6D80F1EDE2A}"/>
              </a:ext>
            </a:extLst>
          </p:cNvPr>
          <p:cNvSpPr>
            <a:spLocks noGrp="1"/>
          </p:cNvSpPr>
          <p:nvPr>
            <p:ph type="subTitle" idx="1"/>
          </p:nvPr>
        </p:nvSpPr>
        <p:spPr>
          <a:xfrm>
            <a:off x="1629101" y="4682062"/>
            <a:ext cx="8936846" cy="457201"/>
          </a:xfrm>
        </p:spPr>
        <p:txBody>
          <a:bodyPr>
            <a:normAutofit/>
          </a:bodyPr>
          <a:lstStyle/>
          <a:p>
            <a:r>
              <a:rPr lang="en-US" dirty="0"/>
              <a:t>Cooperating Teachers</a:t>
            </a:r>
          </a:p>
        </p:txBody>
      </p:sp>
      <p:sp>
        <p:nvSpPr>
          <p:cNvPr id="18" name="Rectangle 17">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4357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angular abstract background">
            <a:extLst>
              <a:ext uri="{FF2B5EF4-FFF2-40B4-BE49-F238E27FC236}">
                <a16:creationId xmlns:a16="http://schemas.microsoft.com/office/drawing/2014/main" id="{0342EF50-961F-D263-DE2B-BF038C2F929E}"/>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4" name="Text Placeholder 3">
            <a:extLst>
              <a:ext uri="{FF2B5EF4-FFF2-40B4-BE49-F238E27FC236}">
                <a16:creationId xmlns:a16="http://schemas.microsoft.com/office/drawing/2014/main" id="{BC24A4AA-2155-320D-7ED6-AF78225A3DC5}"/>
              </a:ext>
            </a:extLst>
          </p:cNvPr>
          <p:cNvSpPr txBox="1">
            <a:spLocks/>
          </p:cNvSpPr>
          <p:nvPr/>
        </p:nvSpPr>
        <p:spPr>
          <a:xfrm>
            <a:off x="4353801" y="968832"/>
            <a:ext cx="721961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To complete surveys, such as the Informal Feedback Report for Student Teaching, click MENU, then click Experiential Learning…</a:t>
            </a:r>
          </a:p>
        </p:txBody>
      </p:sp>
      <p:sp>
        <p:nvSpPr>
          <p:cNvPr id="5" name="Title 2">
            <a:extLst>
              <a:ext uri="{FF2B5EF4-FFF2-40B4-BE49-F238E27FC236}">
                <a16:creationId xmlns:a16="http://schemas.microsoft.com/office/drawing/2014/main" id="{7BF6C514-C334-74CA-1E51-FAB3F6C1DCD6}"/>
              </a:ext>
            </a:extLst>
          </p:cNvPr>
          <p:cNvSpPr txBox="1">
            <a:spLocks/>
          </p:cNvSpPr>
          <p:nvPr/>
        </p:nvSpPr>
        <p:spPr>
          <a:xfrm>
            <a:off x="497815" y="554591"/>
            <a:ext cx="3478961" cy="828481"/>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US" dirty="0"/>
              <a:t>Surveys	</a:t>
            </a:r>
          </a:p>
        </p:txBody>
      </p:sp>
      <p:sp>
        <p:nvSpPr>
          <p:cNvPr id="13" name="Text Placeholder 3">
            <a:extLst>
              <a:ext uri="{FF2B5EF4-FFF2-40B4-BE49-F238E27FC236}">
                <a16:creationId xmlns:a16="http://schemas.microsoft.com/office/drawing/2014/main" id="{B7B5CAEF-559A-F8F8-85D4-CDAA91E22D5C}"/>
              </a:ext>
            </a:extLst>
          </p:cNvPr>
          <p:cNvSpPr txBox="1">
            <a:spLocks/>
          </p:cNvSpPr>
          <p:nvPr/>
        </p:nvSpPr>
        <p:spPr>
          <a:xfrm>
            <a:off x="539250" y="2867026"/>
            <a:ext cx="449218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On the next page, click anywhere on the row of your placement you wish to see and then click View.</a:t>
            </a:r>
          </a:p>
        </p:txBody>
      </p:sp>
      <p:pic>
        <p:nvPicPr>
          <p:cNvPr id="7" name="Picture 6" descr="Graphical user interface, text, application&#10;&#10;Description automatically generated">
            <a:extLst>
              <a:ext uri="{FF2B5EF4-FFF2-40B4-BE49-F238E27FC236}">
                <a16:creationId xmlns:a16="http://schemas.microsoft.com/office/drawing/2014/main" id="{B92F1B9B-C96A-D8E7-F7DB-973864344F75}"/>
              </a:ext>
            </a:extLst>
          </p:cNvPr>
          <p:cNvPicPr>
            <a:picLocks noChangeAspect="1"/>
          </p:cNvPicPr>
          <p:nvPr/>
        </p:nvPicPr>
        <p:blipFill rotWithShape="1">
          <a:blip r:embed="rId3">
            <a:extLst>
              <a:ext uri="{28A0092B-C50C-407E-A947-70E740481C1C}">
                <a14:useLocalDpi xmlns:a14="http://schemas.microsoft.com/office/drawing/2010/main" val="0"/>
              </a:ext>
            </a:extLst>
          </a:blip>
          <a:srcRect t="9811" r="71744" b="35932"/>
          <a:stretch/>
        </p:blipFill>
        <p:spPr>
          <a:xfrm>
            <a:off x="5545000" y="1614029"/>
            <a:ext cx="1179236" cy="1814972"/>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59D92829-F6F9-E2DB-880B-619B4DAFEE71}"/>
              </a:ext>
            </a:extLst>
          </p:cNvPr>
          <p:cNvPicPr>
            <a:picLocks noChangeAspect="1"/>
          </p:cNvPicPr>
          <p:nvPr/>
        </p:nvPicPr>
        <p:blipFill rotWithShape="1">
          <a:blip r:embed="rId4">
            <a:extLst>
              <a:ext uri="{28A0092B-C50C-407E-A947-70E740481C1C}">
                <a14:useLocalDpi xmlns:a14="http://schemas.microsoft.com/office/drawing/2010/main" val="0"/>
              </a:ext>
            </a:extLst>
          </a:blip>
          <a:srcRect t="11940" r="29547" b="21997"/>
          <a:stretch/>
        </p:blipFill>
        <p:spPr>
          <a:xfrm>
            <a:off x="7659739" y="1612808"/>
            <a:ext cx="1903956" cy="1814972"/>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66C09CBC-ADD0-409A-AF29-C165DECE4878}"/>
              </a:ext>
            </a:extLst>
          </p:cNvPr>
          <p:cNvPicPr>
            <a:picLocks noChangeAspect="1"/>
          </p:cNvPicPr>
          <p:nvPr/>
        </p:nvPicPr>
        <p:blipFill rotWithShape="1">
          <a:blip r:embed="rId5">
            <a:extLst>
              <a:ext uri="{28A0092B-C50C-407E-A947-70E740481C1C}">
                <a14:useLocalDpi xmlns:a14="http://schemas.microsoft.com/office/drawing/2010/main" val="0"/>
              </a:ext>
            </a:extLst>
          </a:blip>
          <a:srcRect l="1960" t="19871" r="21672" b="46582"/>
          <a:stretch/>
        </p:blipFill>
        <p:spPr>
          <a:xfrm>
            <a:off x="539250" y="3551246"/>
            <a:ext cx="5447482" cy="1283824"/>
          </a:xfrm>
          <a:prstGeom prst="rect">
            <a:avLst/>
          </a:prstGeom>
        </p:spPr>
      </p:pic>
      <p:sp>
        <p:nvSpPr>
          <p:cNvPr id="19" name="Text Placeholder 3">
            <a:extLst>
              <a:ext uri="{FF2B5EF4-FFF2-40B4-BE49-F238E27FC236}">
                <a16:creationId xmlns:a16="http://schemas.microsoft.com/office/drawing/2014/main" id="{FFBB2CA4-2D1B-82F9-0DFE-917D3BFCAEF1}"/>
              </a:ext>
            </a:extLst>
          </p:cNvPr>
          <p:cNvSpPr txBox="1">
            <a:spLocks/>
          </p:cNvSpPr>
          <p:nvPr/>
        </p:nvSpPr>
        <p:spPr>
          <a:xfrm>
            <a:off x="525173" y="4995087"/>
            <a:ext cx="11218889"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Scroll to the bottom and you will see a section for surveys.  Click on the line for the survey you want to take, and then click take.</a:t>
            </a:r>
          </a:p>
        </p:txBody>
      </p:sp>
      <p:pic>
        <p:nvPicPr>
          <p:cNvPr id="6" name="Picture 5" descr="Graphical user interface, text, application&#10;&#10;Description automatically generated">
            <a:extLst>
              <a:ext uri="{FF2B5EF4-FFF2-40B4-BE49-F238E27FC236}">
                <a16:creationId xmlns:a16="http://schemas.microsoft.com/office/drawing/2014/main" id="{582467B3-85D9-A25C-6330-8A45B5A3088E}"/>
              </a:ext>
            </a:extLst>
          </p:cNvPr>
          <p:cNvPicPr>
            <a:picLocks noChangeAspect="1"/>
          </p:cNvPicPr>
          <p:nvPr/>
        </p:nvPicPr>
        <p:blipFill rotWithShape="1">
          <a:blip r:embed="rId6">
            <a:extLst>
              <a:ext uri="{28A0092B-C50C-407E-A947-70E740481C1C}">
                <a14:useLocalDpi xmlns:a14="http://schemas.microsoft.com/office/drawing/2010/main" val="0"/>
              </a:ext>
            </a:extLst>
          </a:blip>
          <a:srcRect l="2937" t="10937" r="1381" b="13459"/>
          <a:stretch/>
        </p:blipFill>
        <p:spPr>
          <a:xfrm>
            <a:off x="539250" y="5365570"/>
            <a:ext cx="8186467" cy="1047195"/>
          </a:xfrm>
          <a:prstGeom prst="rect">
            <a:avLst/>
          </a:prstGeom>
        </p:spPr>
      </p:pic>
    </p:spTree>
    <p:extLst>
      <p:ext uri="{BB962C8B-B14F-4D97-AF65-F5344CB8AC3E}">
        <p14:creationId xmlns:p14="http://schemas.microsoft.com/office/powerpoint/2010/main" val="55429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angular abstract background">
            <a:extLst>
              <a:ext uri="{FF2B5EF4-FFF2-40B4-BE49-F238E27FC236}">
                <a16:creationId xmlns:a16="http://schemas.microsoft.com/office/drawing/2014/main" id="{0342EF50-961F-D263-DE2B-BF038C2F929E}"/>
              </a:ext>
            </a:extLst>
          </p:cNvPr>
          <p:cNvPicPr>
            <a:picLocks noChangeAspect="1"/>
          </p:cNvPicPr>
          <p:nvPr/>
        </p:nvPicPr>
        <p:blipFill rotWithShape="1">
          <a:blip r:embed="rId2">
            <a:alphaModFix amt="90000"/>
          </a:blip>
          <a:srcRect t="15730"/>
          <a:stretch/>
        </p:blipFill>
        <p:spPr>
          <a:xfrm>
            <a:off x="0" y="0"/>
            <a:ext cx="12191980" cy="6857990"/>
          </a:xfrm>
          <a:prstGeom prst="rect">
            <a:avLst/>
          </a:prstGeom>
        </p:spPr>
      </p:pic>
      <p:sp>
        <p:nvSpPr>
          <p:cNvPr id="4" name="Text Placeholder 3">
            <a:extLst>
              <a:ext uri="{FF2B5EF4-FFF2-40B4-BE49-F238E27FC236}">
                <a16:creationId xmlns:a16="http://schemas.microsoft.com/office/drawing/2014/main" id="{BC24A4AA-2155-320D-7ED6-AF78225A3DC5}"/>
              </a:ext>
            </a:extLst>
          </p:cNvPr>
          <p:cNvSpPr txBox="1">
            <a:spLocks/>
          </p:cNvSpPr>
          <p:nvPr/>
        </p:nvSpPr>
        <p:spPr>
          <a:xfrm>
            <a:off x="3508947" y="726011"/>
            <a:ext cx="5858115"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On the next page, you will see your survey.  At the top, you will see the type and name of the form, the candidate the form is meant for, and the name of the placement. </a:t>
            </a:r>
          </a:p>
        </p:txBody>
      </p:sp>
      <p:sp>
        <p:nvSpPr>
          <p:cNvPr id="5" name="Title 2">
            <a:extLst>
              <a:ext uri="{FF2B5EF4-FFF2-40B4-BE49-F238E27FC236}">
                <a16:creationId xmlns:a16="http://schemas.microsoft.com/office/drawing/2014/main" id="{7BF6C514-C334-74CA-1E51-FAB3F6C1DCD6}"/>
              </a:ext>
            </a:extLst>
          </p:cNvPr>
          <p:cNvSpPr txBox="1">
            <a:spLocks/>
          </p:cNvSpPr>
          <p:nvPr/>
        </p:nvSpPr>
        <p:spPr>
          <a:xfrm>
            <a:off x="497815" y="554591"/>
            <a:ext cx="3478961" cy="828481"/>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US" dirty="0"/>
              <a:t>Surveys cont’d</a:t>
            </a:r>
          </a:p>
        </p:txBody>
      </p:sp>
      <p:sp>
        <p:nvSpPr>
          <p:cNvPr id="13" name="Text Placeholder 3">
            <a:extLst>
              <a:ext uri="{FF2B5EF4-FFF2-40B4-BE49-F238E27FC236}">
                <a16:creationId xmlns:a16="http://schemas.microsoft.com/office/drawing/2014/main" id="{B7B5CAEF-559A-F8F8-85D4-CDAA91E22D5C}"/>
              </a:ext>
            </a:extLst>
          </p:cNvPr>
          <p:cNvSpPr txBox="1">
            <a:spLocks/>
          </p:cNvSpPr>
          <p:nvPr/>
        </p:nvSpPr>
        <p:spPr>
          <a:xfrm>
            <a:off x="5034406" y="2176200"/>
            <a:ext cx="2123167" cy="1956541"/>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Scroll through, and fill out the questions for the survey.  These may be text boxes, dropdown, multiple choice, or check boxes.</a:t>
            </a:r>
          </a:p>
        </p:txBody>
      </p:sp>
      <p:sp>
        <p:nvSpPr>
          <p:cNvPr id="19" name="Text Placeholder 3">
            <a:extLst>
              <a:ext uri="{FF2B5EF4-FFF2-40B4-BE49-F238E27FC236}">
                <a16:creationId xmlns:a16="http://schemas.microsoft.com/office/drawing/2014/main" id="{FFBB2CA4-2D1B-82F9-0DFE-917D3BFCAEF1}"/>
              </a:ext>
            </a:extLst>
          </p:cNvPr>
          <p:cNvSpPr txBox="1">
            <a:spLocks/>
          </p:cNvSpPr>
          <p:nvPr/>
        </p:nvSpPr>
        <p:spPr>
          <a:xfrm>
            <a:off x="7770602" y="4674224"/>
            <a:ext cx="1724375"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Once the survey is complete, scroll to the bottom and click save.</a:t>
            </a:r>
          </a:p>
        </p:txBody>
      </p:sp>
      <p:pic>
        <p:nvPicPr>
          <p:cNvPr id="8" name="Picture 7" descr="Graphical user interface, application&#10;&#10;Description automatically generated">
            <a:extLst>
              <a:ext uri="{FF2B5EF4-FFF2-40B4-BE49-F238E27FC236}">
                <a16:creationId xmlns:a16="http://schemas.microsoft.com/office/drawing/2014/main" id="{0EB623EA-3636-8AFB-6D1B-9A013D62A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67" y="1625471"/>
            <a:ext cx="4549334" cy="4506517"/>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307203C9-2C7D-9611-38A6-FCFF148811D7}"/>
              </a:ext>
            </a:extLst>
          </p:cNvPr>
          <p:cNvPicPr>
            <a:picLocks noChangeAspect="1"/>
          </p:cNvPicPr>
          <p:nvPr/>
        </p:nvPicPr>
        <p:blipFill rotWithShape="1">
          <a:blip r:embed="rId4">
            <a:extLst>
              <a:ext uri="{28A0092B-C50C-407E-A947-70E740481C1C}">
                <a14:useLocalDpi xmlns:a14="http://schemas.microsoft.com/office/drawing/2010/main" val="0"/>
              </a:ext>
            </a:extLst>
          </a:blip>
          <a:srcRect l="9754"/>
          <a:stretch/>
        </p:blipFill>
        <p:spPr>
          <a:xfrm>
            <a:off x="9564108" y="2003008"/>
            <a:ext cx="2123167" cy="4381642"/>
          </a:xfrm>
          <a:prstGeom prst="rect">
            <a:avLst/>
          </a:prstGeom>
        </p:spPr>
      </p:pic>
      <p:cxnSp>
        <p:nvCxnSpPr>
          <p:cNvPr id="15" name="Straight Arrow Connector 14">
            <a:extLst>
              <a:ext uri="{FF2B5EF4-FFF2-40B4-BE49-F238E27FC236}">
                <a16:creationId xmlns:a16="http://schemas.microsoft.com/office/drawing/2014/main" id="{5B57B6AC-5C47-DC8F-F60C-A23C1FB7BCA6}"/>
              </a:ext>
            </a:extLst>
          </p:cNvPr>
          <p:cNvCxnSpPr/>
          <p:nvPr/>
        </p:nvCxnSpPr>
        <p:spPr>
          <a:xfrm>
            <a:off x="8885208" y="5848709"/>
            <a:ext cx="776377" cy="14664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48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4908A8C1-0009-A840-E1E7-B16AFFF8CBF7}"/>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txBody>
          <a:bodyPr/>
          <a:lstStyle/>
          <a:p>
            <a:endParaRPr lang="en-US"/>
          </a:p>
        </p:txBody>
      </p:sp>
      <p:sp>
        <p:nvSpPr>
          <p:cNvPr id="16" name="Rectangle 15">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B7BBA678-7D0B-AD84-855E-03FFC2F8D8FA}"/>
              </a:ext>
            </a:extLst>
          </p:cNvPr>
          <p:cNvSpPr>
            <a:spLocks noGrp="1"/>
          </p:cNvSpPr>
          <p:nvPr>
            <p:ph type="ctrTitle"/>
          </p:nvPr>
        </p:nvSpPr>
        <p:spPr>
          <a:xfrm>
            <a:off x="1629103" y="2244830"/>
            <a:ext cx="8933796" cy="2437232"/>
          </a:xfrm>
        </p:spPr>
        <p:txBody>
          <a:bodyPr>
            <a:normAutofit/>
          </a:bodyPr>
          <a:lstStyle/>
          <a:p>
            <a:r>
              <a:rPr lang="en-US" sz="4000" dirty="0"/>
              <a:t>If there are any questions, please contact your Anthology Administrator at:</a:t>
            </a:r>
          </a:p>
        </p:txBody>
      </p:sp>
      <p:sp>
        <p:nvSpPr>
          <p:cNvPr id="3" name="Subtitle 2">
            <a:extLst>
              <a:ext uri="{FF2B5EF4-FFF2-40B4-BE49-F238E27FC236}">
                <a16:creationId xmlns:a16="http://schemas.microsoft.com/office/drawing/2014/main" id="{B85117D7-0D30-AB57-6CDA-E6D80F1EDE2A}"/>
              </a:ext>
            </a:extLst>
          </p:cNvPr>
          <p:cNvSpPr>
            <a:spLocks noGrp="1"/>
          </p:cNvSpPr>
          <p:nvPr>
            <p:ph type="subTitle" idx="1"/>
          </p:nvPr>
        </p:nvSpPr>
        <p:spPr>
          <a:xfrm>
            <a:off x="1560090" y="4637420"/>
            <a:ext cx="8936846" cy="457201"/>
          </a:xfrm>
        </p:spPr>
        <p:txBody>
          <a:bodyPr>
            <a:normAutofit/>
          </a:bodyPr>
          <a:lstStyle/>
          <a:p>
            <a:r>
              <a:rPr lang="en-US" dirty="0"/>
              <a:t>mchase@pennwest.edu</a:t>
            </a:r>
          </a:p>
        </p:txBody>
      </p:sp>
      <p:sp>
        <p:nvSpPr>
          <p:cNvPr id="18" name="Rectangle 17">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777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riangular abstract background">
            <a:extLst>
              <a:ext uri="{FF2B5EF4-FFF2-40B4-BE49-F238E27FC236}">
                <a16:creationId xmlns:a16="http://schemas.microsoft.com/office/drawing/2014/main" id="{1CBC4F5A-5720-7765-1B40-EB2C741BEF6B}"/>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48EA658B-199E-39D7-8E2F-E787BAC07152}"/>
              </a:ext>
            </a:extLst>
          </p:cNvPr>
          <p:cNvSpPr/>
          <p:nvPr/>
        </p:nvSpPr>
        <p:spPr>
          <a:xfrm>
            <a:off x="8298611" y="405442"/>
            <a:ext cx="3459193" cy="6021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D129B70-4D73-08CB-3DEF-5AAE4C820895}"/>
              </a:ext>
            </a:extLst>
          </p:cNvPr>
          <p:cNvSpPr>
            <a:spLocks noGrp="1"/>
          </p:cNvSpPr>
          <p:nvPr>
            <p:ph type="title"/>
          </p:nvPr>
        </p:nvSpPr>
        <p:spPr/>
        <p:txBody>
          <a:bodyPr/>
          <a:lstStyle/>
          <a:p>
            <a:r>
              <a:rPr lang="en-US" dirty="0"/>
              <a:t>Anthology Portfolio Email	</a:t>
            </a:r>
          </a:p>
        </p:txBody>
      </p:sp>
      <p:sp>
        <p:nvSpPr>
          <p:cNvPr id="4" name="Text Placeholder 3">
            <a:extLst>
              <a:ext uri="{FF2B5EF4-FFF2-40B4-BE49-F238E27FC236}">
                <a16:creationId xmlns:a16="http://schemas.microsoft.com/office/drawing/2014/main" id="{E77A90BA-FB8F-0408-5C1A-27517C06C942}"/>
              </a:ext>
            </a:extLst>
          </p:cNvPr>
          <p:cNvSpPr>
            <a:spLocks noGrp="1"/>
          </p:cNvSpPr>
          <p:nvPr>
            <p:ph type="body" sz="half" idx="2"/>
          </p:nvPr>
        </p:nvSpPr>
        <p:spPr/>
        <p:txBody>
          <a:bodyPr>
            <a:normAutofit lnSpcReduction="10000"/>
          </a:bodyPr>
          <a:lstStyle/>
          <a:p>
            <a:r>
              <a:rPr lang="en-US" dirty="0"/>
              <a:t>Once a placement has been created, you will receive an email from Anthology Portfolio.  This email is important because the link shared is the only way for you to access the system.</a:t>
            </a:r>
          </a:p>
          <a:p>
            <a:endParaRPr lang="en-US" dirty="0"/>
          </a:p>
          <a:p>
            <a:r>
              <a:rPr lang="en-US" sz="1400" dirty="0"/>
              <a:t>If you don’t receive this email, contact your Anthology Administrator at mchase@pennwest.edu.</a:t>
            </a:r>
          </a:p>
        </p:txBody>
      </p:sp>
      <p:pic>
        <p:nvPicPr>
          <p:cNvPr id="16" name="Picture 15">
            <a:extLst>
              <a:ext uri="{FF2B5EF4-FFF2-40B4-BE49-F238E27FC236}">
                <a16:creationId xmlns:a16="http://schemas.microsoft.com/office/drawing/2014/main" id="{CAF7C972-DA99-F4EC-876E-74A2CEAC45B3}"/>
              </a:ext>
            </a:extLst>
          </p:cNvPr>
          <p:cNvPicPr>
            <a:picLocks noChangeAspect="1"/>
          </p:cNvPicPr>
          <p:nvPr/>
        </p:nvPicPr>
        <p:blipFill rotWithShape="1">
          <a:blip r:embed="rId3"/>
          <a:srcRect r="36639" b="53099"/>
          <a:stretch/>
        </p:blipFill>
        <p:spPr>
          <a:xfrm>
            <a:off x="245851" y="261094"/>
            <a:ext cx="7724957" cy="1403804"/>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4607E6E0-89AD-0E8A-EA28-CBD954786695}"/>
              </a:ext>
            </a:extLst>
          </p:cNvPr>
          <p:cNvPicPr>
            <a:picLocks noChangeAspect="1"/>
          </p:cNvPicPr>
          <p:nvPr/>
        </p:nvPicPr>
        <p:blipFill rotWithShape="1">
          <a:blip r:embed="rId4">
            <a:extLst>
              <a:ext uri="{28A0092B-C50C-407E-A947-70E740481C1C}">
                <a14:useLocalDpi xmlns:a14="http://schemas.microsoft.com/office/drawing/2010/main" val="0"/>
              </a:ext>
            </a:extLst>
          </a:blip>
          <a:srcRect l="42561" t="18113" r="14694"/>
          <a:stretch/>
        </p:blipFill>
        <p:spPr>
          <a:xfrm>
            <a:off x="1708030" y="1705786"/>
            <a:ext cx="4632385" cy="5111326"/>
          </a:xfrm>
          <a:prstGeom prst="rect">
            <a:avLst/>
          </a:prstGeom>
        </p:spPr>
      </p:pic>
    </p:spTree>
    <p:extLst>
      <p:ext uri="{BB962C8B-B14F-4D97-AF65-F5344CB8AC3E}">
        <p14:creationId xmlns:p14="http://schemas.microsoft.com/office/powerpoint/2010/main" val="42325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riangular abstract background">
            <a:extLst>
              <a:ext uri="{FF2B5EF4-FFF2-40B4-BE49-F238E27FC236}">
                <a16:creationId xmlns:a16="http://schemas.microsoft.com/office/drawing/2014/main" id="{242C5D89-5EBF-E096-0186-C66560A4EA69}"/>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C56A9EDA-81F1-4B10-C897-4AE553ED6323}"/>
              </a:ext>
            </a:extLst>
          </p:cNvPr>
          <p:cNvSpPr/>
          <p:nvPr/>
        </p:nvSpPr>
        <p:spPr>
          <a:xfrm>
            <a:off x="8298611" y="405442"/>
            <a:ext cx="3459193" cy="6021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3E732EC-3518-8484-402A-4CC197FCC25A}"/>
              </a:ext>
            </a:extLst>
          </p:cNvPr>
          <p:cNvSpPr>
            <a:spLocks noGrp="1"/>
          </p:cNvSpPr>
          <p:nvPr>
            <p:ph type="title"/>
          </p:nvPr>
        </p:nvSpPr>
        <p:spPr/>
        <p:txBody>
          <a:bodyPr/>
          <a:lstStyle/>
          <a:p>
            <a:r>
              <a:rPr lang="en-US" dirty="0"/>
              <a:t>Guest Login	</a:t>
            </a:r>
          </a:p>
        </p:txBody>
      </p:sp>
      <p:sp>
        <p:nvSpPr>
          <p:cNvPr id="4" name="Text Placeholder 3">
            <a:extLst>
              <a:ext uri="{FF2B5EF4-FFF2-40B4-BE49-F238E27FC236}">
                <a16:creationId xmlns:a16="http://schemas.microsoft.com/office/drawing/2014/main" id="{6A29B32A-B557-CE52-EE4F-6A7ABC39C01A}"/>
              </a:ext>
            </a:extLst>
          </p:cNvPr>
          <p:cNvSpPr>
            <a:spLocks noGrp="1"/>
          </p:cNvSpPr>
          <p:nvPr>
            <p:ph type="body" sz="half" idx="2"/>
          </p:nvPr>
        </p:nvSpPr>
        <p:spPr/>
        <p:txBody>
          <a:bodyPr/>
          <a:lstStyle/>
          <a:p>
            <a:r>
              <a:rPr lang="en-US" dirty="0"/>
              <a:t>Enter your email address here and click the LOGIN button.  </a:t>
            </a:r>
          </a:p>
          <a:p>
            <a:endParaRPr lang="en-US" dirty="0"/>
          </a:p>
          <a:p>
            <a:r>
              <a:rPr lang="en-US" dirty="0"/>
              <a:t>You will not need a password to enter.  Your unique link is all that is needed to access Anthology Portfolio</a:t>
            </a:r>
          </a:p>
        </p:txBody>
      </p:sp>
      <p:pic>
        <p:nvPicPr>
          <p:cNvPr id="10" name="Picture 9" descr="Graphical user interface, website&#10;&#10;Description automatically generated">
            <a:extLst>
              <a:ext uri="{FF2B5EF4-FFF2-40B4-BE49-F238E27FC236}">
                <a16:creationId xmlns:a16="http://schemas.microsoft.com/office/drawing/2014/main" id="{37FF47D4-7168-EA2C-1771-073AD2ABF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703" y="409754"/>
            <a:ext cx="5032076" cy="6038491"/>
          </a:xfrm>
          <a:prstGeom prst="rect">
            <a:avLst/>
          </a:prstGeom>
        </p:spPr>
      </p:pic>
    </p:spTree>
    <p:extLst>
      <p:ext uri="{BB962C8B-B14F-4D97-AF65-F5344CB8AC3E}">
        <p14:creationId xmlns:p14="http://schemas.microsoft.com/office/powerpoint/2010/main" val="60151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angular abstract background">
            <a:extLst>
              <a:ext uri="{FF2B5EF4-FFF2-40B4-BE49-F238E27FC236}">
                <a16:creationId xmlns:a16="http://schemas.microsoft.com/office/drawing/2014/main" id="{0342EF50-961F-D263-DE2B-BF038C2F929E}"/>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4" name="Text Placeholder 3">
            <a:extLst>
              <a:ext uri="{FF2B5EF4-FFF2-40B4-BE49-F238E27FC236}">
                <a16:creationId xmlns:a16="http://schemas.microsoft.com/office/drawing/2014/main" id="{BC24A4AA-2155-320D-7ED6-AF78225A3DC5}"/>
              </a:ext>
            </a:extLst>
          </p:cNvPr>
          <p:cNvSpPr txBox="1">
            <a:spLocks/>
          </p:cNvSpPr>
          <p:nvPr/>
        </p:nvSpPr>
        <p:spPr>
          <a:xfrm>
            <a:off x="4353801" y="968832"/>
            <a:ext cx="721961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The landing page will be your notifications.  Here you will see the work you have to assess.  You can click on the Assess button to enter the view of the rubric.</a:t>
            </a:r>
          </a:p>
        </p:txBody>
      </p:sp>
      <p:sp>
        <p:nvSpPr>
          <p:cNvPr id="5" name="Title 2">
            <a:extLst>
              <a:ext uri="{FF2B5EF4-FFF2-40B4-BE49-F238E27FC236}">
                <a16:creationId xmlns:a16="http://schemas.microsoft.com/office/drawing/2014/main" id="{7BF6C514-C334-74CA-1E51-FAB3F6C1DCD6}"/>
              </a:ext>
            </a:extLst>
          </p:cNvPr>
          <p:cNvSpPr txBox="1">
            <a:spLocks/>
          </p:cNvSpPr>
          <p:nvPr/>
        </p:nvSpPr>
        <p:spPr>
          <a:xfrm>
            <a:off x="497815" y="1008945"/>
            <a:ext cx="3478961" cy="828481"/>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US" dirty="0"/>
              <a:t>Notifications	</a:t>
            </a:r>
          </a:p>
        </p:txBody>
      </p:sp>
      <p:pic>
        <p:nvPicPr>
          <p:cNvPr id="7" name="Picture 6" descr="Graphical user interface, application&#10;&#10;Description automatically generated">
            <a:extLst>
              <a:ext uri="{FF2B5EF4-FFF2-40B4-BE49-F238E27FC236}">
                <a16:creationId xmlns:a16="http://schemas.microsoft.com/office/drawing/2014/main" id="{AAE43F4E-D380-1187-B72C-2C689C826C0E}"/>
              </a:ext>
            </a:extLst>
          </p:cNvPr>
          <p:cNvPicPr>
            <a:picLocks noChangeAspect="1"/>
          </p:cNvPicPr>
          <p:nvPr/>
        </p:nvPicPr>
        <p:blipFill rotWithShape="1">
          <a:blip r:embed="rId3">
            <a:extLst>
              <a:ext uri="{28A0092B-C50C-407E-A947-70E740481C1C}">
                <a14:useLocalDpi xmlns:a14="http://schemas.microsoft.com/office/drawing/2010/main" val="0"/>
              </a:ext>
            </a:extLst>
          </a:blip>
          <a:srcRect r="660"/>
          <a:stretch/>
        </p:blipFill>
        <p:spPr>
          <a:xfrm>
            <a:off x="411911" y="2076895"/>
            <a:ext cx="11368177" cy="4100677"/>
          </a:xfrm>
          <a:prstGeom prst="rect">
            <a:avLst/>
          </a:prstGeom>
        </p:spPr>
      </p:pic>
    </p:spTree>
    <p:extLst>
      <p:ext uri="{BB962C8B-B14F-4D97-AF65-F5344CB8AC3E}">
        <p14:creationId xmlns:p14="http://schemas.microsoft.com/office/powerpoint/2010/main" val="84556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angular abstract background">
            <a:extLst>
              <a:ext uri="{FF2B5EF4-FFF2-40B4-BE49-F238E27FC236}">
                <a16:creationId xmlns:a16="http://schemas.microsoft.com/office/drawing/2014/main" id="{0342EF50-961F-D263-DE2B-BF038C2F929E}"/>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4" name="Text Placeholder 3">
            <a:extLst>
              <a:ext uri="{FF2B5EF4-FFF2-40B4-BE49-F238E27FC236}">
                <a16:creationId xmlns:a16="http://schemas.microsoft.com/office/drawing/2014/main" id="{BC24A4AA-2155-320D-7ED6-AF78225A3DC5}"/>
              </a:ext>
            </a:extLst>
          </p:cNvPr>
          <p:cNvSpPr txBox="1">
            <a:spLocks/>
          </p:cNvSpPr>
          <p:nvPr/>
        </p:nvSpPr>
        <p:spPr>
          <a:xfrm>
            <a:off x="4353801" y="968832"/>
            <a:ext cx="721961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On this page you will see the rubric for the assessment you are completing.  Hover over the box and you will see the description of the level.</a:t>
            </a:r>
          </a:p>
        </p:txBody>
      </p:sp>
      <p:sp>
        <p:nvSpPr>
          <p:cNvPr id="5" name="Title 2">
            <a:extLst>
              <a:ext uri="{FF2B5EF4-FFF2-40B4-BE49-F238E27FC236}">
                <a16:creationId xmlns:a16="http://schemas.microsoft.com/office/drawing/2014/main" id="{7BF6C514-C334-74CA-1E51-FAB3F6C1DCD6}"/>
              </a:ext>
            </a:extLst>
          </p:cNvPr>
          <p:cNvSpPr txBox="1">
            <a:spLocks/>
          </p:cNvSpPr>
          <p:nvPr/>
        </p:nvSpPr>
        <p:spPr>
          <a:xfrm>
            <a:off x="497815" y="1008945"/>
            <a:ext cx="3478961" cy="828481"/>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US" dirty="0"/>
              <a:t>Assessing	</a:t>
            </a:r>
          </a:p>
        </p:txBody>
      </p:sp>
      <p:pic>
        <p:nvPicPr>
          <p:cNvPr id="9" name="Picture 8" descr="Graphical user interface, text&#10;&#10;Description automatically generated">
            <a:extLst>
              <a:ext uri="{FF2B5EF4-FFF2-40B4-BE49-F238E27FC236}">
                <a16:creationId xmlns:a16="http://schemas.microsoft.com/office/drawing/2014/main" id="{2BEC8D6B-06B4-BE83-7E28-3D78E86A3084}"/>
              </a:ext>
            </a:extLst>
          </p:cNvPr>
          <p:cNvPicPr>
            <a:picLocks noChangeAspect="1"/>
          </p:cNvPicPr>
          <p:nvPr/>
        </p:nvPicPr>
        <p:blipFill rotWithShape="1">
          <a:blip r:embed="rId3">
            <a:extLst>
              <a:ext uri="{28A0092B-C50C-407E-A947-70E740481C1C}">
                <a14:useLocalDpi xmlns:a14="http://schemas.microsoft.com/office/drawing/2010/main" val="0"/>
              </a:ext>
            </a:extLst>
          </a:blip>
          <a:srcRect r="943" b="47926"/>
          <a:stretch/>
        </p:blipFill>
        <p:spPr>
          <a:xfrm>
            <a:off x="462591" y="1605100"/>
            <a:ext cx="11110823" cy="1823900"/>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B3944D85-EA12-84B1-3878-9BC6BFB4D5DA}"/>
              </a:ext>
            </a:extLst>
          </p:cNvPr>
          <p:cNvPicPr>
            <a:picLocks noChangeAspect="1"/>
          </p:cNvPicPr>
          <p:nvPr/>
        </p:nvPicPr>
        <p:blipFill rotWithShape="1">
          <a:blip r:embed="rId4">
            <a:extLst>
              <a:ext uri="{28A0092B-C50C-407E-A947-70E740481C1C}">
                <a14:useLocalDpi xmlns:a14="http://schemas.microsoft.com/office/drawing/2010/main" val="0"/>
              </a:ext>
            </a:extLst>
          </a:blip>
          <a:srcRect b="44114"/>
          <a:stretch/>
        </p:blipFill>
        <p:spPr>
          <a:xfrm>
            <a:off x="462591" y="4408098"/>
            <a:ext cx="11110822" cy="2007790"/>
          </a:xfrm>
          <a:prstGeom prst="rect">
            <a:avLst/>
          </a:prstGeom>
        </p:spPr>
      </p:pic>
      <p:sp>
        <p:nvSpPr>
          <p:cNvPr id="13" name="Text Placeholder 3">
            <a:extLst>
              <a:ext uri="{FF2B5EF4-FFF2-40B4-BE49-F238E27FC236}">
                <a16:creationId xmlns:a16="http://schemas.microsoft.com/office/drawing/2014/main" id="{B7B5CAEF-559A-F8F8-85D4-CDAA91E22D5C}"/>
              </a:ext>
            </a:extLst>
          </p:cNvPr>
          <p:cNvSpPr txBox="1">
            <a:spLocks/>
          </p:cNvSpPr>
          <p:nvPr/>
        </p:nvSpPr>
        <p:spPr>
          <a:xfrm>
            <a:off x="4353799" y="3499392"/>
            <a:ext cx="721961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Once the box is clicked it will turn green letting you know the criterium has been assessed.  You can also add comments to each criterium.</a:t>
            </a:r>
          </a:p>
        </p:txBody>
      </p:sp>
    </p:spTree>
    <p:extLst>
      <p:ext uri="{BB962C8B-B14F-4D97-AF65-F5344CB8AC3E}">
        <p14:creationId xmlns:p14="http://schemas.microsoft.com/office/powerpoint/2010/main" val="75292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angular abstract background">
            <a:extLst>
              <a:ext uri="{FF2B5EF4-FFF2-40B4-BE49-F238E27FC236}">
                <a16:creationId xmlns:a16="http://schemas.microsoft.com/office/drawing/2014/main" id="{0342EF50-961F-D263-DE2B-BF038C2F929E}"/>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4" name="Text Placeholder 3">
            <a:extLst>
              <a:ext uri="{FF2B5EF4-FFF2-40B4-BE49-F238E27FC236}">
                <a16:creationId xmlns:a16="http://schemas.microsoft.com/office/drawing/2014/main" id="{BC24A4AA-2155-320D-7ED6-AF78225A3DC5}"/>
              </a:ext>
            </a:extLst>
          </p:cNvPr>
          <p:cNvSpPr txBox="1">
            <a:spLocks/>
          </p:cNvSpPr>
          <p:nvPr/>
        </p:nvSpPr>
        <p:spPr>
          <a:xfrm>
            <a:off x="4353801" y="968832"/>
            <a:ext cx="721961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You can also change the view of the rubric.  Click on Show or Hide Detailed View in the upper left corner.  This allows you to see a more detailed view without having to hover over the boxes.  </a:t>
            </a:r>
          </a:p>
        </p:txBody>
      </p:sp>
      <p:sp>
        <p:nvSpPr>
          <p:cNvPr id="5" name="Title 2">
            <a:extLst>
              <a:ext uri="{FF2B5EF4-FFF2-40B4-BE49-F238E27FC236}">
                <a16:creationId xmlns:a16="http://schemas.microsoft.com/office/drawing/2014/main" id="{7BF6C514-C334-74CA-1E51-FAB3F6C1DCD6}"/>
              </a:ext>
            </a:extLst>
          </p:cNvPr>
          <p:cNvSpPr txBox="1">
            <a:spLocks/>
          </p:cNvSpPr>
          <p:nvPr/>
        </p:nvSpPr>
        <p:spPr>
          <a:xfrm>
            <a:off x="480204" y="554591"/>
            <a:ext cx="3855985" cy="828481"/>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US" dirty="0"/>
              <a:t>Assessing cont’d	</a:t>
            </a:r>
          </a:p>
        </p:txBody>
      </p:sp>
      <p:pic>
        <p:nvPicPr>
          <p:cNvPr id="6" name="Picture 5" descr="Graphical user interface, website&#10;&#10;Description automatically generated">
            <a:extLst>
              <a:ext uri="{FF2B5EF4-FFF2-40B4-BE49-F238E27FC236}">
                <a16:creationId xmlns:a16="http://schemas.microsoft.com/office/drawing/2014/main" id="{922A2AFD-42A7-8C5C-4BBA-E74CC515D7AF}"/>
              </a:ext>
            </a:extLst>
          </p:cNvPr>
          <p:cNvPicPr>
            <a:picLocks noChangeAspect="1"/>
          </p:cNvPicPr>
          <p:nvPr/>
        </p:nvPicPr>
        <p:blipFill rotWithShape="1">
          <a:blip r:embed="rId3">
            <a:extLst>
              <a:ext uri="{28A0092B-C50C-407E-A947-70E740481C1C}">
                <a14:useLocalDpi xmlns:a14="http://schemas.microsoft.com/office/drawing/2010/main" val="0"/>
              </a:ext>
            </a:extLst>
          </a:blip>
          <a:srcRect l="-141" r="12334"/>
          <a:stretch/>
        </p:blipFill>
        <p:spPr>
          <a:xfrm>
            <a:off x="743309" y="2004939"/>
            <a:ext cx="10705381" cy="4450051"/>
          </a:xfrm>
          <a:prstGeom prst="rect">
            <a:avLst/>
          </a:prstGeom>
        </p:spPr>
      </p:pic>
      <p:cxnSp>
        <p:nvCxnSpPr>
          <p:cNvPr id="8" name="Straight Arrow Connector 7">
            <a:extLst>
              <a:ext uri="{FF2B5EF4-FFF2-40B4-BE49-F238E27FC236}">
                <a16:creationId xmlns:a16="http://schemas.microsoft.com/office/drawing/2014/main" id="{E555C83B-CC5A-BDE9-5EE6-8CC11BB6D09B}"/>
              </a:ext>
            </a:extLst>
          </p:cNvPr>
          <p:cNvCxnSpPr>
            <a:cxnSpLocks/>
          </p:cNvCxnSpPr>
          <p:nvPr/>
        </p:nvCxnSpPr>
        <p:spPr>
          <a:xfrm>
            <a:off x="1000664" y="3027872"/>
            <a:ext cx="698740"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63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angular abstract background">
            <a:extLst>
              <a:ext uri="{FF2B5EF4-FFF2-40B4-BE49-F238E27FC236}">
                <a16:creationId xmlns:a16="http://schemas.microsoft.com/office/drawing/2014/main" id="{0342EF50-961F-D263-DE2B-BF038C2F929E}"/>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4" name="Text Placeholder 3">
            <a:extLst>
              <a:ext uri="{FF2B5EF4-FFF2-40B4-BE49-F238E27FC236}">
                <a16:creationId xmlns:a16="http://schemas.microsoft.com/office/drawing/2014/main" id="{BC24A4AA-2155-320D-7ED6-AF78225A3DC5}"/>
              </a:ext>
            </a:extLst>
          </p:cNvPr>
          <p:cNvSpPr txBox="1">
            <a:spLocks/>
          </p:cNvSpPr>
          <p:nvPr/>
        </p:nvSpPr>
        <p:spPr>
          <a:xfrm>
            <a:off x="4353801" y="968832"/>
            <a:ext cx="721961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Scroll to the bottom and you can add Overall Comments.  You can also add attachments if needed by clicking on the paperclip icon.</a:t>
            </a:r>
          </a:p>
        </p:txBody>
      </p:sp>
      <p:sp>
        <p:nvSpPr>
          <p:cNvPr id="5" name="Title 2">
            <a:extLst>
              <a:ext uri="{FF2B5EF4-FFF2-40B4-BE49-F238E27FC236}">
                <a16:creationId xmlns:a16="http://schemas.microsoft.com/office/drawing/2014/main" id="{7BF6C514-C334-74CA-1E51-FAB3F6C1DCD6}"/>
              </a:ext>
            </a:extLst>
          </p:cNvPr>
          <p:cNvSpPr txBox="1">
            <a:spLocks/>
          </p:cNvSpPr>
          <p:nvPr/>
        </p:nvSpPr>
        <p:spPr>
          <a:xfrm>
            <a:off x="497815" y="554591"/>
            <a:ext cx="3478961" cy="828481"/>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US" dirty="0"/>
              <a:t>Assessing cont’d	</a:t>
            </a:r>
          </a:p>
        </p:txBody>
      </p:sp>
      <p:sp>
        <p:nvSpPr>
          <p:cNvPr id="13" name="Text Placeholder 3">
            <a:extLst>
              <a:ext uri="{FF2B5EF4-FFF2-40B4-BE49-F238E27FC236}">
                <a16:creationId xmlns:a16="http://schemas.microsoft.com/office/drawing/2014/main" id="{B7B5CAEF-559A-F8F8-85D4-CDAA91E22D5C}"/>
              </a:ext>
            </a:extLst>
          </p:cNvPr>
          <p:cNvSpPr txBox="1">
            <a:spLocks/>
          </p:cNvSpPr>
          <p:nvPr/>
        </p:nvSpPr>
        <p:spPr>
          <a:xfrm>
            <a:off x="3887972" y="4888281"/>
            <a:ext cx="721961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Scroll to the top and click Save.  Your assessment has been completed!</a:t>
            </a:r>
          </a:p>
        </p:txBody>
      </p:sp>
      <p:pic>
        <p:nvPicPr>
          <p:cNvPr id="6" name="Picture 5" descr="Graphical user interface, text, application&#10;&#10;Description automatically generated">
            <a:extLst>
              <a:ext uri="{FF2B5EF4-FFF2-40B4-BE49-F238E27FC236}">
                <a16:creationId xmlns:a16="http://schemas.microsoft.com/office/drawing/2014/main" id="{111C6AF0-7180-49DA-796D-8DACA0D91452}"/>
              </a:ext>
            </a:extLst>
          </p:cNvPr>
          <p:cNvPicPr>
            <a:picLocks noChangeAspect="1"/>
          </p:cNvPicPr>
          <p:nvPr/>
        </p:nvPicPr>
        <p:blipFill rotWithShape="1">
          <a:blip r:embed="rId3">
            <a:extLst>
              <a:ext uri="{28A0092B-C50C-407E-A947-70E740481C1C}">
                <a14:useLocalDpi xmlns:a14="http://schemas.microsoft.com/office/drawing/2010/main" val="0"/>
              </a:ext>
            </a:extLst>
          </a:blip>
          <a:srcRect l="12460" t="32325" b="18679"/>
          <a:stretch/>
        </p:blipFill>
        <p:spPr>
          <a:xfrm>
            <a:off x="4309301" y="1608827"/>
            <a:ext cx="7308614" cy="1820173"/>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F337DB92-D125-47A8-6227-2EAE0289E4A7}"/>
              </a:ext>
            </a:extLst>
          </p:cNvPr>
          <p:cNvPicPr>
            <a:picLocks noChangeAspect="1"/>
          </p:cNvPicPr>
          <p:nvPr/>
        </p:nvPicPr>
        <p:blipFill rotWithShape="1">
          <a:blip r:embed="rId4">
            <a:extLst>
              <a:ext uri="{28A0092B-C50C-407E-A947-70E740481C1C}">
                <a14:useLocalDpi xmlns:a14="http://schemas.microsoft.com/office/drawing/2010/main" val="0"/>
              </a:ext>
            </a:extLst>
          </a:blip>
          <a:srcRect l="56082" t="14085" r="1464" b="3369"/>
          <a:stretch/>
        </p:blipFill>
        <p:spPr>
          <a:xfrm>
            <a:off x="736298" y="3832796"/>
            <a:ext cx="3001993" cy="2542292"/>
          </a:xfrm>
          <a:prstGeom prst="rect">
            <a:avLst/>
          </a:prstGeom>
        </p:spPr>
      </p:pic>
    </p:spTree>
    <p:extLst>
      <p:ext uri="{BB962C8B-B14F-4D97-AF65-F5344CB8AC3E}">
        <p14:creationId xmlns:p14="http://schemas.microsoft.com/office/powerpoint/2010/main" val="323418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angular abstract background">
            <a:extLst>
              <a:ext uri="{FF2B5EF4-FFF2-40B4-BE49-F238E27FC236}">
                <a16:creationId xmlns:a16="http://schemas.microsoft.com/office/drawing/2014/main" id="{0342EF50-961F-D263-DE2B-BF038C2F929E}"/>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4" name="Text Placeholder 3">
            <a:extLst>
              <a:ext uri="{FF2B5EF4-FFF2-40B4-BE49-F238E27FC236}">
                <a16:creationId xmlns:a16="http://schemas.microsoft.com/office/drawing/2014/main" id="{BC24A4AA-2155-320D-7ED6-AF78225A3DC5}"/>
              </a:ext>
            </a:extLst>
          </p:cNvPr>
          <p:cNvSpPr txBox="1">
            <a:spLocks/>
          </p:cNvSpPr>
          <p:nvPr/>
        </p:nvSpPr>
        <p:spPr>
          <a:xfrm>
            <a:off x="4353801" y="968832"/>
            <a:ext cx="721961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To view the results of assessments completed by yourself, the faculty supervisor, or the student, click MENU, then click Experiential Learning…</a:t>
            </a:r>
          </a:p>
        </p:txBody>
      </p:sp>
      <p:sp>
        <p:nvSpPr>
          <p:cNvPr id="5" name="Title 2">
            <a:extLst>
              <a:ext uri="{FF2B5EF4-FFF2-40B4-BE49-F238E27FC236}">
                <a16:creationId xmlns:a16="http://schemas.microsoft.com/office/drawing/2014/main" id="{7BF6C514-C334-74CA-1E51-FAB3F6C1DCD6}"/>
              </a:ext>
            </a:extLst>
          </p:cNvPr>
          <p:cNvSpPr txBox="1">
            <a:spLocks/>
          </p:cNvSpPr>
          <p:nvPr/>
        </p:nvSpPr>
        <p:spPr>
          <a:xfrm>
            <a:off x="497815" y="554591"/>
            <a:ext cx="3478961" cy="828481"/>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US" dirty="0"/>
              <a:t>Viewing Results	</a:t>
            </a:r>
          </a:p>
        </p:txBody>
      </p:sp>
      <p:sp>
        <p:nvSpPr>
          <p:cNvPr id="13" name="Text Placeholder 3">
            <a:extLst>
              <a:ext uri="{FF2B5EF4-FFF2-40B4-BE49-F238E27FC236}">
                <a16:creationId xmlns:a16="http://schemas.microsoft.com/office/drawing/2014/main" id="{B7B5CAEF-559A-F8F8-85D4-CDAA91E22D5C}"/>
              </a:ext>
            </a:extLst>
          </p:cNvPr>
          <p:cNvSpPr txBox="1">
            <a:spLocks/>
          </p:cNvSpPr>
          <p:nvPr/>
        </p:nvSpPr>
        <p:spPr>
          <a:xfrm>
            <a:off x="539250" y="2867026"/>
            <a:ext cx="449218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On the next page, click anywhere on the row of your placement you wish to see and then click View.</a:t>
            </a:r>
          </a:p>
        </p:txBody>
      </p:sp>
      <p:pic>
        <p:nvPicPr>
          <p:cNvPr id="7" name="Picture 6" descr="Graphical user interface, text, application&#10;&#10;Description automatically generated">
            <a:extLst>
              <a:ext uri="{FF2B5EF4-FFF2-40B4-BE49-F238E27FC236}">
                <a16:creationId xmlns:a16="http://schemas.microsoft.com/office/drawing/2014/main" id="{B92F1B9B-C96A-D8E7-F7DB-973864344F75}"/>
              </a:ext>
            </a:extLst>
          </p:cNvPr>
          <p:cNvPicPr>
            <a:picLocks noChangeAspect="1"/>
          </p:cNvPicPr>
          <p:nvPr/>
        </p:nvPicPr>
        <p:blipFill rotWithShape="1">
          <a:blip r:embed="rId3">
            <a:extLst>
              <a:ext uri="{28A0092B-C50C-407E-A947-70E740481C1C}">
                <a14:useLocalDpi xmlns:a14="http://schemas.microsoft.com/office/drawing/2010/main" val="0"/>
              </a:ext>
            </a:extLst>
          </a:blip>
          <a:srcRect t="9811" r="71744" b="35932"/>
          <a:stretch/>
        </p:blipFill>
        <p:spPr>
          <a:xfrm>
            <a:off x="5545000" y="1614029"/>
            <a:ext cx="1179236" cy="1814972"/>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59D92829-F6F9-E2DB-880B-619B4DAFEE71}"/>
              </a:ext>
            </a:extLst>
          </p:cNvPr>
          <p:cNvPicPr>
            <a:picLocks noChangeAspect="1"/>
          </p:cNvPicPr>
          <p:nvPr/>
        </p:nvPicPr>
        <p:blipFill rotWithShape="1">
          <a:blip r:embed="rId4">
            <a:extLst>
              <a:ext uri="{28A0092B-C50C-407E-A947-70E740481C1C}">
                <a14:useLocalDpi xmlns:a14="http://schemas.microsoft.com/office/drawing/2010/main" val="0"/>
              </a:ext>
            </a:extLst>
          </a:blip>
          <a:srcRect t="11940" r="29547" b="21997"/>
          <a:stretch/>
        </p:blipFill>
        <p:spPr>
          <a:xfrm>
            <a:off x="7659739" y="1612808"/>
            <a:ext cx="1903956" cy="1814972"/>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66C09CBC-ADD0-409A-AF29-C165DECE4878}"/>
              </a:ext>
            </a:extLst>
          </p:cNvPr>
          <p:cNvPicPr>
            <a:picLocks noChangeAspect="1"/>
          </p:cNvPicPr>
          <p:nvPr/>
        </p:nvPicPr>
        <p:blipFill rotWithShape="1">
          <a:blip r:embed="rId5">
            <a:extLst>
              <a:ext uri="{28A0092B-C50C-407E-A947-70E740481C1C}">
                <a14:useLocalDpi xmlns:a14="http://schemas.microsoft.com/office/drawing/2010/main" val="0"/>
              </a:ext>
            </a:extLst>
          </a:blip>
          <a:srcRect l="1960" t="19871" r="21672" b="46582"/>
          <a:stretch/>
        </p:blipFill>
        <p:spPr>
          <a:xfrm>
            <a:off x="539250" y="3551246"/>
            <a:ext cx="6504318" cy="1532892"/>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42B27B3B-2978-5DCD-8A47-869E465A8AE3}"/>
              </a:ext>
            </a:extLst>
          </p:cNvPr>
          <p:cNvPicPr>
            <a:picLocks noChangeAspect="1"/>
          </p:cNvPicPr>
          <p:nvPr/>
        </p:nvPicPr>
        <p:blipFill rotWithShape="1">
          <a:blip r:embed="rId6">
            <a:extLst>
              <a:ext uri="{28A0092B-C50C-407E-A947-70E740481C1C}">
                <a14:useLocalDpi xmlns:a14="http://schemas.microsoft.com/office/drawing/2010/main" val="0"/>
              </a:ext>
            </a:extLst>
          </a:blip>
          <a:srcRect l="1899" t="46937" r="2440" b="34328"/>
          <a:stretch/>
        </p:blipFill>
        <p:spPr>
          <a:xfrm>
            <a:off x="497815" y="5768358"/>
            <a:ext cx="10762529" cy="615445"/>
          </a:xfrm>
          <a:prstGeom prst="rect">
            <a:avLst/>
          </a:prstGeom>
        </p:spPr>
      </p:pic>
      <p:sp>
        <p:nvSpPr>
          <p:cNvPr id="19" name="Text Placeholder 3">
            <a:extLst>
              <a:ext uri="{FF2B5EF4-FFF2-40B4-BE49-F238E27FC236}">
                <a16:creationId xmlns:a16="http://schemas.microsoft.com/office/drawing/2014/main" id="{FFBB2CA4-2D1B-82F9-0DFE-917D3BFCAEF1}"/>
              </a:ext>
            </a:extLst>
          </p:cNvPr>
          <p:cNvSpPr txBox="1">
            <a:spLocks/>
          </p:cNvSpPr>
          <p:nvPr/>
        </p:nvSpPr>
        <p:spPr>
          <a:xfrm>
            <a:off x="539249" y="5299837"/>
            <a:ext cx="11218889"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You will see a list of assessment.  To the right of this list is the date the assessment was completed, as well as the results of the assessment.</a:t>
            </a:r>
          </a:p>
        </p:txBody>
      </p:sp>
    </p:spTree>
    <p:extLst>
      <p:ext uri="{BB962C8B-B14F-4D97-AF65-F5344CB8AC3E}">
        <p14:creationId xmlns:p14="http://schemas.microsoft.com/office/powerpoint/2010/main" val="10084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angular abstract background">
            <a:extLst>
              <a:ext uri="{FF2B5EF4-FFF2-40B4-BE49-F238E27FC236}">
                <a16:creationId xmlns:a16="http://schemas.microsoft.com/office/drawing/2014/main" id="{0342EF50-961F-D263-DE2B-BF038C2F929E}"/>
              </a:ext>
            </a:extLst>
          </p:cNvPr>
          <p:cNvPicPr>
            <a:picLocks noChangeAspect="1"/>
          </p:cNvPicPr>
          <p:nvPr/>
        </p:nvPicPr>
        <p:blipFill rotWithShape="1">
          <a:blip r:embed="rId2">
            <a:alphaModFix amt="90000"/>
          </a:blip>
          <a:srcRect t="15730"/>
          <a:stretch/>
        </p:blipFill>
        <p:spPr>
          <a:xfrm>
            <a:off x="20" y="10"/>
            <a:ext cx="12191980" cy="6857990"/>
          </a:xfrm>
          <a:prstGeom prst="rect">
            <a:avLst/>
          </a:prstGeom>
        </p:spPr>
      </p:pic>
      <p:sp>
        <p:nvSpPr>
          <p:cNvPr id="4" name="Text Placeholder 3">
            <a:extLst>
              <a:ext uri="{FF2B5EF4-FFF2-40B4-BE49-F238E27FC236}">
                <a16:creationId xmlns:a16="http://schemas.microsoft.com/office/drawing/2014/main" id="{BC24A4AA-2155-320D-7ED6-AF78225A3DC5}"/>
              </a:ext>
            </a:extLst>
          </p:cNvPr>
          <p:cNvSpPr txBox="1">
            <a:spLocks/>
          </p:cNvSpPr>
          <p:nvPr/>
        </p:nvSpPr>
        <p:spPr>
          <a:xfrm>
            <a:off x="4353801" y="968832"/>
            <a:ext cx="7219614"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You will receive an email notification when there is a journal entry for you to sign off on.</a:t>
            </a:r>
          </a:p>
        </p:txBody>
      </p:sp>
      <p:sp>
        <p:nvSpPr>
          <p:cNvPr id="5" name="Title 2">
            <a:extLst>
              <a:ext uri="{FF2B5EF4-FFF2-40B4-BE49-F238E27FC236}">
                <a16:creationId xmlns:a16="http://schemas.microsoft.com/office/drawing/2014/main" id="{7BF6C514-C334-74CA-1E51-FAB3F6C1DCD6}"/>
              </a:ext>
            </a:extLst>
          </p:cNvPr>
          <p:cNvSpPr txBox="1">
            <a:spLocks/>
          </p:cNvSpPr>
          <p:nvPr/>
        </p:nvSpPr>
        <p:spPr>
          <a:xfrm>
            <a:off x="497815" y="554591"/>
            <a:ext cx="3968235" cy="828481"/>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US" dirty="0"/>
              <a:t>Journal Entry Sign Off 	</a:t>
            </a:r>
          </a:p>
        </p:txBody>
      </p:sp>
      <p:sp>
        <p:nvSpPr>
          <p:cNvPr id="13" name="Text Placeholder 3">
            <a:extLst>
              <a:ext uri="{FF2B5EF4-FFF2-40B4-BE49-F238E27FC236}">
                <a16:creationId xmlns:a16="http://schemas.microsoft.com/office/drawing/2014/main" id="{B7B5CAEF-559A-F8F8-85D4-CDAA91E22D5C}"/>
              </a:ext>
            </a:extLst>
          </p:cNvPr>
          <p:cNvSpPr txBox="1">
            <a:spLocks/>
          </p:cNvSpPr>
          <p:nvPr/>
        </p:nvSpPr>
        <p:spPr>
          <a:xfrm>
            <a:off x="4835464" y="2392007"/>
            <a:ext cx="3968235" cy="908706"/>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Click on the link in the email to take you to the login page.</a:t>
            </a:r>
          </a:p>
        </p:txBody>
      </p:sp>
      <p:sp>
        <p:nvSpPr>
          <p:cNvPr id="19" name="Text Placeholder 3">
            <a:extLst>
              <a:ext uri="{FF2B5EF4-FFF2-40B4-BE49-F238E27FC236}">
                <a16:creationId xmlns:a16="http://schemas.microsoft.com/office/drawing/2014/main" id="{FFBB2CA4-2D1B-82F9-0DFE-917D3BFCAEF1}"/>
              </a:ext>
            </a:extLst>
          </p:cNvPr>
          <p:cNvSpPr txBox="1">
            <a:spLocks/>
          </p:cNvSpPr>
          <p:nvPr/>
        </p:nvSpPr>
        <p:spPr>
          <a:xfrm>
            <a:off x="4721706" y="3123272"/>
            <a:ext cx="3463408" cy="522993"/>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Enter your email address and click login.</a:t>
            </a:r>
          </a:p>
        </p:txBody>
      </p:sp>
      <p:pic>
        <p:nvPicPr>
          <p:cNvPr id="6" name="Picture 5" descr="Graphical user interface&#10;&#10;Description automatically generated">
            <a:extLst>
              <a:ext uri="{FF2B5EF4-FFF2-40B4-BE49-F238E27FC236}">
                <a16:creationId xmlns:a16="http://schemas.microsoft.com/office/drawing/2014/main" id="{DE8242AB-765B-A0C5-2EE8-9F85A18DD296}"/>
              </a:ext>
            </a:extLst>
          </p:cNvPr>
          <p:cNvPicPr>
            <a:picLocks noChangeAspect="1"/>
          </p:cNvPicPr>
          <p:nvPr/>
        </p:nvPicPr>
        <p:blipFill rotWithShape="1">
          <a:blip r:embed="rId3">
            <a:extLst>
              <a:ext uri="{28A0092B-C50C-407E-A947-70E740481C1C}">
                <a14:useLocalDpi xmlns:a14="http://schemas.microsoft.com/office/drawing/2010/main" val="0"/>
              </a:ext>
            </a:extLst>
          </a:blip>
          <a:srcRect l="67825" t="24653" b="48932"/>
          <a:stretch/>
        </p:blipFill>
        <p:spPr>
          <a:xfrm>
            <a:off x="8803699" y="4602763"/>
            <a:ext cx="2942048" cy="185777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30078B71-779A-383D-5B30-F13158AA7A55}"/>
              </a:ext>
            </a:extLst>
          </p:cNvPr>
          <p:cNvPicPr>
            <a:picLocks noChangeAspect="1"/>
          </p:cNvPicPr>
          <p:nvPr/>
        </p:nvPicPr>
        <p:blipFill rotWithShape="1">
          <a:blip r:embed="rId4">
            <a:extLst>
              <a:ext uri="{28A0092B-C50C-407E-A947-70E740481C1C}">
                <a14:useLocalDpi xmlns:a14="http://schemas.microsoft.com/office/drawing/2010/main" val="0"/>
              </a:ext>
            </a:extLst>
          </a:blip>
          <a:srcRect l="8485" t="36932" r="55571" b="53172"/>
          <a:stretch/>
        </p:blipFill>
        <p:spPr>
          <a:xfrm>
            <a:off x="4466050" y="1349462"/>
            <a:ext cx="4337649" cy="895701"/>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67884F82-A7C6-1109-5241-FE09B8E6EAFD}"/>
              </a:ext>
            </a:extLst>
          </p:cNvPr>
          <p:cNvPicPr>
            <a:picLocks noChangeAspect="1"/>
          </p:cNvPicPr>
          <p:nvPr/>
        </p:nvPicPr>
        <p:blipFill rotWithShape="1">
          <a:blip r:embed="rId5">
            <a:extLst>
              <a:ext uri="{28A0092B-C50C-407E-A947-70E740481C1C}">
                <a14:useLocalDpi xmlns:a14="http://schemas.microsoft.com/office/drawing/2010/main" val="0"/>
              </a:ext>
            </a:extLst>
          </a:blip>
          <a:srcRect l="33448" t="38393" r="38627" b="31751"/>
          <a:stretch/>
        </p:blipFill>
        <p:spPr>
          <a:xfrm>
            <a:off x="8911847" y="1349462"/>
            <a:ext cx="2553420" cy="1947423"/>
          </a:xfrm>
          <a:prstGeom prst="rect">
            <a:avLst/>
          </a:prstGeom>
        </p:spPr>
      </p:pic>
      <p:pic>
        <p:nvPicPr>
          <p:cNvPr id="17" name="Picture 16" descr="Graphical user interface, website&#10;&#10;Description automatically generated">
            <a:extLst>
              <a:ext uri="{FF2B5EF4-FFF2-40B4-BE49-F238E27FC236}">
                <a16:creationId xmlns:a16="http://schemas.microsoft.com/office/drawing/2014/main" id="{E4435DFA-D3B2-83C3-B16C-9F7561C3D47E}"/>
              </a:ext>
            </a:extLst>
          </p:cNvPr>
          <p:cNvPicPr>
            <a:picLocks noChangeAspect="1"/>
          </p:cNvPicPr>
          <p:nvPr/>
        </p:nvPicPr>
        <p:blipFill rotWithShape="1">
          <a:blip r:embed="rId6">
            <a:extLst>
              <a:ext uri="{28A0092B-C50C-407E-A947-70E740481C1C}">
                <a14:useLocalDpi xmlns:a14="http://schemas.microsoft.com/office/drawing/2010/main" val="0"/>
              </a:ext>
            </a:extLst>
          </a:blip>
          <a:srcRect l="39733" t="28784" r="40645" b="37254"/>
          <a:stretch/>
        </p:blipFill>
        <p:spPr>
          <a:xfrm>
            <a:off x="1108679" y="1872649"/>
            <a:ext cx="2553420" cy="3314538"/>
          </a:xfrm>
          <a:prstGeom prst="rect">
            <a:avLst/>
          </a:prstGeom>
        </p:spPr>
      </p:pic>
      <p:pic>
        <p:nvPicPr>
          <p:cNvPr id="20" name="Picture 19" descr="Graphical user interface, text, application, email&#10;&#10;Description automatically generated">
            <a:extLst>
              <a:ext uri="{FF2B5EF4-FFF2-40B4-BE49-F238E27FC236}">
                <a16:creationId xmlns:a16="http://schemas.microsoft.com/office/drawing/2014/main" id="{D14EBFB5-4CC0-44E6-4261-CB1A22DFCCE6}"/>
              </a:ext>
            </a:extLst>
          </p:cNvPr>
          <p:cNvPicPr>
            <a:picLocks noChangeAspect="1"/>
          </p:cNvPicPr>
          <p:nvPr/>
        </p:nvPicPr>
        <p:blipFill rotWithShape="1">
          <a:blip r:embed="rId7">
            <a:extLst>
              <a:ext uri="{28A0092B-C50C-407E-A947-70E740481C1C}">
                <a14:useLocalDpi xmlns:a14="http://schemas.microsoft.com/office/drawing/2010/main" val="0"/>
              </a:ext>
            </a:extLst>
          </a:blip>
          <a:srcRect l="74" t="28484" r="54360" b="40939"/>
          <a:stretch/>
        </p:blipFill>
        <p:spPr>
          <a:xfrm>
            <a:off x="4012721" y="4296074"/>
            <a:ext cx="4166558" cy="2164467"/>
          </a:xfrm>
          <a:prstGeom prst="rect">
            <a:avLst/>
          </a:prstGeom>
        </p:spPr>
      </p:pic>
      <p:cxnSp>
        <p:nvCxnSpPr>
          <p:cNvPr id="22" name="Straight Arrow Connector 21">
            <a:extLst>
              <a:ext uri="{FF2B5EF4-FFF2-40B4-BE49-F238E27FC236}">
                <a16:creationId xmlns:a16="http://schemas.microsoft.com/office/drawing/2014/main" id="{2A708E75-CCC6-ED13-60B6-558D45BBAE15}"/>
              </a:ext>
            </a:extLst>
          </p:cNvPr>
          <p:cNvCxnSpPr>
            <a:cxnSpLocks/>
          </p:cNvCxnSpPr>
          <p:nvPr/>
        </p:nvCxnSpPr>
        <p:spPr>
          <a:xfrm flipV="1">
            <a:off x="8643668" y="2420000"/>
            <a:ext cx="508958" cy="12549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F774D43-83AB-318C-3881-8C5AB6F65451}"/>
              </a:ext>
            </a:extLst>
          </p:cNvPr>
          <p:cNvCxnSpPr>
            <a:cxnSpLocks/>
          </p:cNvCxnSpPr>
          <p:nvPr/>
        </p:nvCxnSpPr>
        <p:spPr>
          <a:xfrm flipH="1">
            <a:off x="3286664" y="3296885"/>
            <a:ext cx="146553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8258F0D5-BF5C-A595-5620-9559681934FB}"/>
              </a:ext>
            </a:extLst>
          </p:cNvPr>
          <p:cNvSpPr txBox="1">
            <a:spLocks/>
          </p:cNvSpPr>
          <p:nvPr/>
        </p:nvSpPr>
        <p:spPr>
          <a:xfrm>
            <a:off x="995348" y="5272379"/>
            <a:ext cx="3017373" cy="1031030"/>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You will now be on your notifications page, where you will see your Journal Sign-off Request.  Click Sign Off.</a:t>
            </a:r>
          </a:p>
        </p:txBody>
      </p:sp>
      <p:cxnSp>
        <p:nvCxnSpPr>
          <p:cNvPr id="29" name="Straight Arrow Connector 28">
            <a:extLst>
              <a:ext uri="{FF2B5EF4-FFF2-40B4-BE49-F238E27FC236}">
                <a16:creationId xmlns:a16="http://schemas.microsoft.com/office/drawing/2014/main" id="{C08993D6-3E57-9746-7BE8-5D149E0B94F9}"/>
              </a:ext>
            </a:extLst>
          </p:cNvPr>
          <p:cNvCxnSpPr>
            <a:cxnSpLocks/>
          </p:cNvCxnSpPr>
          <p:nvPr/>
        </p:nvCxnSpPr>
        <p:spPr>
          <a:xfrm>
            <a:off x="2385389" y="6209737"/>
            <a:ext cx="260930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3F4AC147-836C-C2FC-E457-503F1F1A52EF}"/>
              </a:ext>
            </a:extLst>
          </p:cNvPr>
          <p:cNvSpPr txBox="1">
            <a:spLocks/>
          </p:cNvSpPr>
          <p:nvPr/>
        </p:nvSpPr>
        <p:spPr>
          <a:xfrm>
            <a:off x="8728374" y="3934803"/>
            <a:ext cx="3017373" cy="522993"/>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After clicking Sign Off, scroll to the right of the screen and click Sign</a:t>
            </a:r>
          </a:p>
        </p:txBody>
      </p:sp>
      <p:cxnSp>
        <p:nvCxnSpPr>
          <p:cNvPr id="33" name="Straight Arrow Connector 32">
            <a:extLst>
              <a:ext uri="{FF2B5EF4-FFF2-40B4-BE49-F238E27FC236}">
                <a16:creationId xmlns:a16="http://schemas.microsoft.com/office/drawing/2014/main" id="{1513D1DE-AE5B-6AD6-267F-D3BCA6475B97}"/>
              </a:ext>
            </a:extLst>
          </p:cNvPr>
          <p:cNvCxnSpPr>
            <a:cxnSpLocks/>
          </p:cNvCxnSpPr>
          <p:nvPr/>
        </p:nvCxnSpPr>
        <p:spPr>
          <a:xfrm>
            <a:off x="9937630" y="6086092"/>
            <a:ext cx="1239328"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3E0A3B2E-7E1C-7BCB-3D2A-F60DA4344BE9}"/>
              </a:ext>
            </a:extLst>
          </p:cNvPr>
          <p:cNvSpPr txBox="1">
            <a:spLocks/>
          </p:cNvSpPr>
          <p:nvPr/>
        </p:nvSpPr>
        <p:spPr>
          <a:xfrm>
            <a:off x="2709003" y="1212994"/>
            <a:ext cx="981038" cy="457819"/>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800" b="1" dirty="0"/>
              <a:t>*May not be required</a:t>
            </a:r>
          </a:p>
        </p:txBody>
      </p:sp>
    </p:spTree>
    <p:extLst>
      <p:ext uri="{BB962C8B-B14F-4D97-AF65-F5344CB8AC3E}">
        <p14:creationId xmlns:p14="http://schemas.microsoft.com/office/powerpoint/2010/main" val="376436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Brush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TotalTime>
  <Words>625</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Century Gothic</vt:lpstr>
      <vt:lpstr>Elephant</vt:lpstr>
      <vt:lpstr>Garamond</vt:lpstr>
      <vt:lpstr>Georgia Pro</vt:lpstr>
      <vt:lpstr>Georgia Pro Cond Black</vt:lpstr>
      <vt:lpstr>SavonVTI</vt:lpstr>
      <vt:lpstr>BrushVTI</vt:lpstr>
      <vt:lpstr>Anthology Portfolio Training</vt:lpstr>
      <vt:lpstr>Anthology Portfolio Email </vt:lpstr>
      <vt:lpstr>Guest Login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there are any questions, please contact your Anthology Administrator 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Anthology Portfolio Training</dc:title>
  <dc:creator>Michael Chase</dc:creator>
  <cp:lastModifiedBy>Erin Angotti</cp:lastModifiedBy>
  <cp:revision>3</cp:revision>
  <dcterms:created xsi:type="dcterms:W3CDTF">2022-09-13T15:08:23Z</dcterms:created>
  <dcterms:modified xsi:type="dcterms:W3CDTF">2025-03-19T17:40:40Z</dcterms:modified>
</cp:coreProperties>
</file>